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257"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84A62D-7379-4909-90B6-FA375126F66E}" type="datetimeFigureOut">
              <a:rPr lang="en-IN" smtClean="0"/>
              <a:t>08-01-2023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11FA6-7860-414A-8CF0-5238DA1174A9}" type="slidenum">
              <a:rPr lang="en-IN" smtClean="0"/>
              <a:t>‹#›</a:t>
            </a:fld>
            <a:endParaRPr lang="en-IN"/>
          </a:p>
        </p:txBody>
      </p:sp>
    </p:spTree>
    <p:extLst>
      <p:ext uri="{BB962C8B-B14F-4D97-AF65-F5344CB8AC3E}">
        <p14:creationId xmlns:p14="http://schemas.microsoft.com/office/powerpoint/2010/main" val="2497871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9B1B143-CA0C-4B32-9737-A8FF390BDF74}" type="slidenum">
              <a:rPr lang="en-IN" smtClean="0"/>
              <a:t>1</a:t>
            </a:fld>
            <a:endParaRPr lang="en-IN"/>
          </a:p>
        </p:txBody>
      </p:sp>
    </p:spTree>
    <p:extLst>
      <p:ext uri="{BB962C8B-B14F-4D97-AF65-F5344CB8AC3E}">
        <p14:creationId xmlns:p14="http://schemas.microsoft.com/office/powerpoint/2010/main" val="275424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7C2CB-8363-E152-0B0D-45AAF96AA8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183914F-6BA5-E8EF-29C4-4D0B16F7E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06535BA-3205-08E7-0258-CAAE8E6C6297}"/>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5" name="Footer Placeholder 4">
            <a:extLst>
              <a:ext uri="{FF2B5EF4-FFF2-40B4-BE49-F238E27FC236}">
                <a16:creationId xmlns:a16="http://schemas.microsoft.com/office/drawing/2014/main" id="{6F69C278-B0B7-0433-4EEA-A5D8B2BAFC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231B393-BFAE-FF43-20B2-0A0D4FE8B10C}"/>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341943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2E64C-6E59-094D-C460-0C87082C6E8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2527793-2EDE-6C34-E3DB-8979B8C815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8CFB8DC-C868-EF1D-63E1-4819AC688995}"/>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5" name="Footer Placeholder 4">
            <a:extLst>
              <a:ext uri="{FF2B5EF4-FFF2-40B4-BE49-F238E27FC236}">
                <a16:creationId xmlns:a16="http://schemas.microsoft.com/office/drawing/2014/main" id="{872B228A-4EE6-37C9-F5A4-BC3DB0DD4B9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5650516-BA6A-9025-867C-90607FB09872}"/>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1086537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23939F-3A97-A5CC-6CD2-A976637528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C9959BF-5E62-38A0-92F8-521CF58153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80C18BA-A855-03DF-8427-B8357FC377BB}"/>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5" name="Footer Placeholder 4">
            <a:extLst>
              <a:ext uri="{FF2B5EF4-FFF2-40B4-BE49-F238E27FC236}">
                <a16:creationId xmlns:a16="http://schemas.microsoft.com/office/drawing/2014/main" id="{1B621CB4-7753-C4BA-83CF-B5190A3E20F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35F7562-9B11-CA62-4A0D-FF0A3DDFA6F9}"/>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1016825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E69BA-626A-5B33-FE1E-1190BD462D7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989AB81-13B8-4DF8-AF03-83CEB12B73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5E404DF-6820-47F8-FFC0-7D5E3AF09366}"/>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5" name="Footer Placeholder 4">
            <a:extLst>
              <a:ext uri="{FF2B5EF4-FFF2-40B4-BE49-F238E27FC236}">
                <a16:creationId xmlns:a16="http://schemas.microsoft.com/office/drawing/2014/main" id="{684F3A44-7FB5-C66E-AE6C-FCF82EB524D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CC002E4-5161-B014-E518-4216E778D885}"/>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46056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CAB8E-2E2A-3AC5-6E58-27E96C6598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D8B7445-64FA-DBF1-6D15-AE30E7052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030C5A-12EF-C261-73D7-A0C172F67542}"/>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5" name="Footer Placeholder 4">
            <a:extLst>
              <a:ext uri="{FF2B5EF4-FFF2-40B4-BE49-F238E27FC236}">
                <a16:creationId xmlns:a16="http://schemas.microsoft.com/office/drawing/2014/main" id="{F6E38D74-90B7-8983-BD43-32F926E98BB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78339F3-6F0A-A838-1832-10D8B3582D9E}"/>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238740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1B19F-AADF-AF3B-E029-1D4AC31773D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33270BF-05EA-3C10-C3A2-073A2BBCB5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678812F-9435-FB82-238E-3A76584736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B157499-9AF7-FD22-BA62-BB679BBBC08B}"/>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6" name="Footer Placeholder 5">
            <a:extLst>
              <a:ext uri="{FF2B5EF4-FFF2-40B4-BE49-F238E27FC236}">
                <a16:creationId xmlns:a16="http://schemas.microsoft.com/office/drawing/2014/main" id="{0532FD12-0836-5806-00D3-34ABDAC4A68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EC081BE-528B-0354-18D2-3F6469C06DBD}"/>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131821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9D75-A915-59D9-8318-F93F2A10B4D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3B00E7B-63BE-5EBA-EBAB-553E5CACF8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66ACAE-AEE7-8B5E-7DCE-EC4180088E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4F4AC23-6779-7150-A3D3-216DB55989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4BF3B7-4C91-9BBA-A822-3D153514BB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9CF4A5-2986-B61D-ABD0-1E3F3D0A526E}"/>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8" name="Footer Placeholder 7">
            <a:extLst>
              <a:ext uri="{FF2B5EF4-FFF2-40B4-BE49-F238E27FC236}">
                <a16:creationId xmlns:a16="http://schemas.microsoft.com/office/drawing/2014/main" id="{885DEB0D-D9AE-0182-799C-0A119293A5F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386CB2D-1A08-943F-F69B-01ECDE9C7175}"/>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369795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CED45-8347-2053-1940-6876BBC1F16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5786EB7-709B-3760-9E5F-BBC4A02AF379}"/>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4" name="Footer Placeholder 3">
            <a:extLst>
              <a:ext uri="{FF2B5EF4-FFF2-40B4-BE49-F238E27FC236}">
                <a16:creationId xmlns:a16="http://schemas.microsoft.com/office/drawing/2014/main" id="{1C90B55C-3D63-15D6-BE64-366E165AC36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0063322-0DEA-C4F2-22E5-F137BF405805}"/>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3997471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9DCA29-C15E-E2A6-4D35-AD30C9467590}"/>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3" name="Footer Placeholder 2">
            <a:extLst>
              <a:ext uri="{FF2B5EF4-FFF2-40B4-BE49-F238E27FC236}">
                <a16:creationId xmlns:a16="http://schemas.microsoft.com/office/drawing/2014/main" id="{9EEFB51F-384F-9E17-342D-AC9FD5FEB2A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00129A-E10E-4275-1363-8C726C7451C9}"/>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21799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ACFBF-A728-9642-7FB1-19240570E5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6B148AC-5EEF-4253-0AF5-AB26AEFA8D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0B28C05-A8DB-F605-53BD-17100056FA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1A52E7-7484-AF34-37B1-9175B09EEF37}"/>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6" name="Footer Placeholder 5">
            <a:extLst>
              <a:ext uri="{FF2B5EF4-FFF2-40B4-BE49-F238E27FC236}">
                <a16:creationId xmlns:a16="http://schemas.microsoft.com/office/drawing/2014/main" id="{02BDB148-0584-91E1-5DE4-4FADA8EC0A0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943460E-1359-7181-F148-1982B03D1B73}"/>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1388894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2719C-9EF1-EC14-C9F9-F55096BFCA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7984D26-4CC3-C331-0E49-40F5F2EF95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B8457-ED74-FE70-83EE-F1F9F6622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8F41F0-D290-522C-3A78-651D305A8136}"/>
              </a:ext>
            </a:extLst>
          </p:cNvPr>
          <p:cNvSpPr>
            <a:spLocks noGrp="1"/>
          </p:cNvSpPr>
          <p:nvPr>
            <p:ph type="dt" sz="half" idx="10"/>
          </p:nvPr>
        </p:nvSpPr>
        <p:spPr/>
        <p:txBody>
          <a:bodyPr/>
          <a:lstStyle/>
          <a:p>
            <a:fld id="{5BFDD4FC-6720-4D59-A22D-E4CD44A3809C}" type="datetimeFigureOut">
              <a:rPr lang="en-IN" smtClean="0"/>
              <a:t>08-01-2023</a:t>
            </a:fld>
            <a:endParaRPr lang="en-IN"/>
          </a:p>
        </p:txBody>
      </p:sp>
      <p:sp>
        <p:nvSpPr>
          <p:cNvPr id="6" name="Footer Placeholder 5">
            <a:extLst>
              <a:ext uri="{FF2B5EF4-FFF2-40B4-BE49-F238E27FC236}">
                <a16:creationId xmlns:a16="http://schemas.microsoft.com/office/drawing/2014/main" id="{D96AEC8A-A7D5-B257-AD21-CB56221438F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B13C483-0065-3AFB-E958-04887E2D6055}"/>
              </a:ext>
            </a:extLst>
          </p:cNvPr>
          <p:cNvSpPr>
            <a:spLocks noGrp="1"/>
          </p:cNvSpPr>
          <p:nvPr>
            <p:ph type="sldNum" sz="quarter" idx="12"/>
          </p:nvPr>
        </p:nvSpPr>
        <p:spPr/>
        <p:txBody>
          <a:bodyPr/>
          <a:lstStyle/>
          <a:p>
            <a:fld id="{8E3DD660-DA5B-4E78-9A52-F80F67BB0D3B}" type="slidenum">
              <a:rPr lang="en-IN" smtClean="0"/>
              <a:t>‹#›</a:t>
            </a:fld>
            <a:endParaRPr lang="en-IN"/>
          </a:p>
        </p:txBody>
      </p:sp>
    </p:spTree>
    <p:extLst>
      <p:ext uri="{BB962C8B-B14F-4D97-AF65-F5344CB8AC3E}">
        <p14:creationId xmlns:p14="http://schemas.microsoft.com/office/powerpoint/2010/main" val="414308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DF3944-F297-4785-AC33-20CD4A3E08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4E5B3B0-589B-6270-8CFD-5D2F05CAE0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665710D-BC25-B22A-A92E-00446D9226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DD4FC-6720-4D59-A22D-E4CD44A3809C}" type="datetimeFigureOut">
              <a:rPr lang="en-IN" smtClean="0"/>
              <a:t>08-01-2023</a:t>
            </a:fld>
            <a:endParaRPr lang="en-IN"/>
          </a:p>
        </p:txBody>
      </p:sp>
      <p:sp>
        <p:nvSpPr>
          <p:cNvPr id="5" name="Footer Placeholder 4">
            <a:extLst>
              <a:ext uri="{FF2B5EF4-FFF2-40B4-BE49-F238E27FC236}">
                <a16:creationId xmlns:a16="http://schemas.microsoft.com/office/drawing/2014/main" id="{FA71C96F-4AE3-89C0-E258-F7AE3BD996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160576F-30B0-E484-4DAA-B8313E2E7B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DD660-DA5B-4E78-9A52-F80F67BB0D3B}" type="slidenum">
              <a:rPr lang="en-IN" smtClean="0"/>
              <a:t>‹#›</a:t>
            </a:fld>
            <a:endParaRPr lang="en-IN"/>
          </a:p>
        </p:txBody>
      </p:sp>
    </p:spTree>
    <p:extLst>
      <p:ext uri="{BB962C8B-B14F-4D97-AF65-F5344CB8AC3E}">
        <p14:creationId xmlns:p14="http://schemas.microsoft.com/office/powerpoint/2010/main" val="436407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tracking.capital-grn-online.com/8a725cb3-0af1-45d3-9175-5848edd856ec?site=rbindiaservices-economicsdiscussion&amp;site_id=1031680&amp;title=Born+between+1956+to+1996%3F+You+can+earn+a+potential+second+income+with+companies+like+Amazon+CFDs%21&amp;platform=Desktop&amp;campaign_id=21323790&amp;campaign_item_id=3578853040&amp;thumbnail=http%3A%2F%2Fcdn.taboola.com%2Flibtrc%2Fstatic%2Fthumbnails%2F3478f51b0019890a09379245b5055417.jpg&amp;click_id=GiBaHZoRbQPWBAXfM-RGlhdH9b9ZBDM7jt1wVJDoUKDLTyCS_Vooh-6dn8mX-rNC&amp;utm_source=taboola&amp;utm_medium=referral&amp;tblci=GiBaHZoRbQPWBAXfM-RGlhdH9b9ZBDM7jt1wVJDoUKDLTyCS_Vooh-6dn8mX-rNC#tblciGiBaHZoRbQPWBAXfM-RGlhdH9b9ZBDM7jt1wVJDoUKDLTyCS_Vooh-6dn8mX-rNC"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D95626-8363-49C0-B043-7B16444A0263}"/>
              </a:ext>
            </a:extLst>
          </p:cNvPr>
          <p:cNvSpPr txBox="1"/>
          <p:nvPr/>
        </p:nvSpPr>
        <p:spPr>
          <a:xfrm>
            <a:off x="2280863" y="2444040"/>
            <a:ext cx="9010435" cy="2246769"/>
          </a:xfrm>
          <a:prstGeom prst="rect">
            <a:avLst/>
          </a:prstGeom>
          <a:noFill/>
        </p:spPr>
        <p:txBody>
          <a:bodyPr wrap="square" rtlCol="0">
            <a:spAutoFit/>
          </a:bodyPr>
          <a:lstStyle/>
          <a:p>
            <a:r>
              <a:rPr lang="en-US" sz="2000" b="1" i="1" dirty="0">
                <a:latin typeface="Arial" panose="020B0604020202020204" pitchFamily="34" charset="0"/>
                <a:cs typeface="Arial" panose="020B0604020202020204" pitchFamily="34" charset="0"/>
              </a:rPr>
              <a:t>                       TOPIC – </a:t>
            </a:r>
            <a:r>
              <a:rPr lang="en-US" sz="2000" b="1" i="1" dirty="0">
                <a:solidFill>
                  <a:srgbClr val="0070C0"/>
                </a:solidFill>
                <a:latin typeface="Arial" panose="020B0604020202020204" pitchFamily="34" charset="0"/>
                <a:cs typeface="Arial" panose="020B0604020202020204" pitchFamily="34" charset="0"/>
              </a:rPr>
              <a:t>INDIFFERENCE CURVE</a:t>
            </a:r>
          </a:p>
          <a:p>
            <a:r>
              <a:rPr lang="en-US" sz="2000" b="1" dirty="0">
                <a:latin typeface="Arial" panose="020B0604020202020204" pitchFamily="34" charset="0"/>
                <a:cs typeface="Arial" panose="020B0604020202020204" pitchFamily="34" charset="0"/>
              </a:rPr>
              <a:t>        YEAR- FIRST 	SEMESTER-1    SESSION -2020-2021</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10F54A-B4C6-4A0C-B65C-5F43D601921D}"/>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rgbClr val="0070C0"/>
                </a:solidFill>
                <a:latin typeface="Arial" panose="020B0604020202020204" pitchFamily="34" charset="0"/>
                <a:cs typeface="Arial" panose="020B0604020202020204" pitchFamily="34" charset="0"/>
              </a:rPr>
              <a:t>MICROECONOMICS-I</a:t>
            </a:r>
            <a:endParaRPr lang="en-IN" sz="2000" b="1" dirty="0">
              <a:solidFill>
                <a:srgbClr val="0070C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98409CA-CA73-40EC-8AA6-154D6053F0AE}"/>
              </a:ext>
            </a:extLst>
          </p:cNvPr>
          <p:cNvSpPr txBox="1"/>
          <p:nvPr/>
        </p:nvSpPr>
        <p:spPr>
          <a:xfrm>
            <a:off x="3719245" y="4068566"/>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1026" name="Picture 2" descr="Khatra Adibasi Mahavidyalaya, Bankura, Bankura, West Bengal, India, Group  ID:- Contact Address, Phone, EMail, Website, Courses Offered, Admission">
            <a:extLst>
              <a:ext uri="{FF2B5EF4-FFF2-40B4-BE49-F238E27FC236}">
                <a16:creationId xmlns:a16="http://schemas.microsoft.com/office/drawing/2014/main" id="{D7BB7B2D-20A5-A64B-C155-974C8ECFED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5069DDA-D5EE-D81A-DDE6-FA2C134B8390}"/>
              </a:ext>
            </a:extLst>
          </p:cNvPr>
          <p:cNvSpPr txBox="1"/>
          <p:nvPr/>
        </p:nvSpPr>
        <p:spPr>
          <a:xfrm>
            <a:off x="4356243" y="3206746"/>
            <a:ext cx="3380196" cy="369332"/>
          </a:xfrm>
          <a:prstGeom prst="rect">
            <a:avLst/>
          </a:prstGeom>
          <a:noFill/>
        </p:spPr>
        <p:txBody>
          <a:bodyPr wrap="square" rtlCol="0">
            <a:spAutoFit/>
          </a:bodyPr>
          <a:lstStyle/>
          <a:p>
            <a:r>
              <a:rPr lang="en-IN" dirty="0"/>
              <a:t>DATE OF LECTURE:  9/02/2021</a:t>
            </a:r>
          </a:p>
        </p:txBody>
      </p:sp>
      <p:sp>
        <p:nvSpPr>
          <p:cNvPr id="10" name="TextBox 9">
            <a:extLst>
              <a:ext uri="{FF2B5EF4-FFF2-40B4-BE49-F238E27FC236}">
                <a16:creationId xmlns:a16="http://schemas.microsoft.com/office/drawing/2014/main" id="{97DA6555-0C21-D262-5E01-4A91B125175D}"/>
              </a:ext>
            </a:extLst>
          </p:cNvPr>
          <p:cNvSpPr txBox="1"/>
          <p:nvPr/>
        </p:nvSpPr>
        <p:spPr>
          <a:xfrm>
            <a:off x="2958957" y="1712112"/>
            <a:ext cx="6236414"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p:txBody>
      </p:sp>
    </p:spTree>
    <p:extLst>
      <p:ext uri="{BB962C8B-B14F-4D97-AF65-F5344CB8AC3E}">
        <p14:creationId xmlns:p14="http://schemas.microsoft.com/office/powerpoint/2010/main" val="80188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D159A71-9F71-1DA7-AA81-806FD43380A5}"/>
              </a:ext>
            </a:extLst>
          </p:cNvPr>
          <p:cNvSpPr txBox="1"/>
          <p:nvPr/>
        </p:nvSpPr>
        <p:spPr>
          <a:xfrm>
            <a:off x="760287" y="647272"/>
            <a:ext cx="10469368" cy="2000548"/>
          </a:xfrm>
          <a:prstGeom prst="rect">
            <a:avLst/>
          </a:prstGeom>
          <a:noFill/>
        </p:spPr>
        <p:txBody>
          <a:bodyPr wrap="square">
            <a:spAutoFit/>
          </a:bodyPr>
          <a:lstStyle/>
          <a:p>
            <a:pPr algn="just"/>
            <a:r>
              <a:rPr lang="en-IN" sz="2000" b="0" i="0" u="none" strike="noStrike" baseline="0" dirty="0">
                <a:solidFill>
                  <a:srgbClr val="FF3300"/>
                </a:solidFill>
                <a:latin typeface="Arial Black" panose="020B0A04020102020204" pitchFamily="34" charset="0"/>
              </a:rPr>
              <a:t>DEFINITION: INDIFFERENCE CURVE</a:t>
            </a:r>
          </a:p>
          <a:p>
            <a:pPr algn="just"/>
            <a:endParaRPr lang="en-IN" sz="2000" b="0" i="0" u="none" strike="noStrike" baseline="0" dirty="0">
              <a:solidFill>
                <a:srgbClr val="FF3300"/>
              </a:solidFill>
              <a:latin typeface="Arial Black" panose="020B0A04020102020204" pitchFamily="34" charset="0"/>
            </a:endParaRPr>
          </a:p>
          <a:p>
            <a:pPr algn="just"/>
            <a:r>
              <a:rPr lang="en-US" sz="2800" b="0" i="0" u="none" strike="noStrike" baseline="0" dirty="0">
                <a:solidFill>
                  <a:srgbClr val="000000"/>
                </a:solidFill>
                <a:latin typeface="Arial" panose="020B0604020202020204" pitchFamily="34" charset="0"/>
              </a:rPr>
              <a:t>An Indifference curve (IC) is the locus of all those </a:t>
            </a:r>
            <a:r>
              <a:rPr lang="en-IN" sz="2800" b="0" i="0" u="none" strike="noStrike" baseline="0" dirty="0">
                <a:solidFill>
                  <a:srgbClr val="000000"/>
                </a:solidFill>
                <a:latin typeface="Arial" panose="020B0604020202020204" pitchFamily="34" charset="0"/>
              </a:rPr>
              <a:t>combinations of two goods </a:t>
            </a:r>
            <a:r>
              <a:rPr lang="en-US" sz="2800" b="0" i="0" u="none" strike="noStrike" baseline="0" dirty="0">
                <a:solidFill>
                  <a:srgbClr val="000000"/>
                </a:solidFill>
                <a:latin typeface="Arial" panose="020B0604020202020204" pitchFamily="34" charset="0"/>
              </a:rPr>
              <a:t>which give the </a:t>
            </a:r>
            <a:r>
              <a:rPr lang="en-US" sz="2800" b="1" i="0" u="none" strike="noStrike" baseline="0" dirty="0">
                <a:solidFill>
                  <a:srgbClr val="3333CD"/>
                </a:solidFill>
                <a:latin typeface="Arial" panose="020B0604020202020204" pitchFamily="34" charset="0"/>
              </a:rPr>
              <a:t>same level of </a:t>
            </a:r>
            <a:r>
              <a:rPr lang="en-IN" sz="2800" b="1" dirty="0">
                <a:solidFill>
                  <a:srgbClr val="3333CD"/>
                </a:solidFill>
                <a:latin typeface="Arial" panose="020B0604020202020204" pitchFamily="34" charset="0"/>
              </a:rPr>
              <a:t>s</a:t>
            </a:r>
            <a:r>
              <a:rPr lang="en-IN" sz="2800" b="1" i="0" u="none" strike="noStrike" baseline="0" dirty="0">
                <a:solidFill>
                  <a:srgbClr val="3333CD"/>
                </a:solidFill>
                <a:latin typeface="Arial" panose="020B0604020202020204" pitchFamily="34" charset="0"/>
              </a:rPr>
              <a:t>atisfaction/utility </a:t>
            </a:r>
            <a:r>
              <a:rPr lang="en-IN" sz="2800" b="0" i="0" u="none" strike="noStrike" baseline="0" dirty="0">
                <a:solidFill>
                  <a:srgbClr val="000000"/>
                </a:solidFill>
                <a:latin typeface="Arial" panose="020B0604020202020204" pitchFamily="34" charset="0"/>
              </a:rPr>
              <a:t>to the consumer.</a:t>
            </a:r>
            <a:endParaRPr lang="en-IN" sz="2800" dirty="0"/>
          </a:p>
        </p:txBody>
      </p:sp>
      <p:pic>
        <p:nvPicPr>
          <p:cNvPr id="8" name="Picture 7">
            <a:extLst>
              <a:ext uri="{FF2B5EF4-FFF2-40B4-BE49-F238E27FC236}">
                <a16:creationId xmlns:a16="http://schemas.microsoft.com/office/drawing/2014/main" id="{BD5E96EC-8BAD-8337-8EBF-588462EA3841}"/>
              </a:ext>
            </a:extLst>
          </p:cNvPr>
          <p:cNvPicPr>
            <a:picLocks noChangeAspect="1"/>
          </p:cNvPicPr>
          <p:nvPr/>
        </p:nvPicPr>
        <p:blipFill>
          <a:blip r:embed="rId2"/>
          <a:stretch>
            <a:fillRect/>
          </a:stretch>
        </p:blipFill>
        <p:spPr>
          <a:xfrm>
            <a:off x="3542176" y="3138862"/>
            <a:ext cx="4162425" cy="3333750"/>
          </a:xfrm>
          <a:prstGeom prst="rect">
            <a:avLst/>
          </a:prstGeom>
        </p:spPr>
      </p:pic>
    </p:spTree>
    <p:extLst>
      <p:ext uri="{BB962C8B-B14F-4D97-AF65-F5344CB8AC3E}">
        <p14:creationId xmlns:p14="http://schemas.microsoft.com/office/powerpoint/2010/main" val="209611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DFFD0AD6-9AE5-C72D-2948-C94C375819DA}"/>
              </a:ext>
            </a:extLst>
          </p:cNvPr>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B47FAF2E-4B61-0F01-35CA-339E776A948D}"/>
              </a:ext>
            </a:extLst>
          </p:cNvPr>
          <p:cNvSpPr txBox="1"/>
          <p:nvPr/>
        </p:nvSpPr>
        <p:spPr>
          <a:xfrm>
            <a:off x="0" y="852755"/>
            <a:ext cx="12102827" cy="6335068"/>
          </a:xfrm>
          <a:prstGeom prst="rect">
            <a:avLst/>
          </a:prstGeom>
          <a:noFill/>
        </p:spPr>
        <p:txBody>
          <a:bodyPr wrap="square" rtlCol="0">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0000"/>
                </a:solidFill>
                <a:effectLst/>
                <a:latin typeface="Georgia" panose="02040502050405020303" pitchFamily="18" charset="0"/>
              </a:rPr>
              <a:t>The assumptions of the indifference curv</a:t>
            </a:r>
            <a:r>
              <a:rPr lang="en-US" altLang="en-US" sz="2800" b="1" dirty="0">
                <a:solidFill>
                  <a:srgbClr val="FF0000"/>
                </a:solidFill>
                <a:latin typeface="Georgia" panose="02040502050405020303" pitchFamily="18" charset="0"/>
              </a:rPr>
              <a:t>e theory </a:t>
            </a:r>
            <a:r>
              <a:rPr kumimoji="0" lang="en-US" altLang="en-US" sz="2800" b="1" i="0" u="none" strike="noStrike" cap="none" normalizeH="0" baseline="0" dirty="0">
                <a:ln>
                  <a:noFill/>
                </a:ln>
                <a:solidFill>
                  <a:srgbClr val="FF0000"/>
                </a:solidFill>
                <a:effectLst/>
                <a:latin typeface="Georgia" panose="02040502050405020303" pitchFamily="18" charset="0"/>
              </a:rPr>
              <a:t>are the following:</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2800" b="1" dirty="0">
              <a:solidFill>
                <a:srgbClr val="FF0000"/>
              </a:solidFill>
              <a:latin typeface="Georgia" panose="02040502050405020303" pitchFamily="18" charset="0"/>
            </a:endParaRPr>
          </a:p>
          <a:p>
            <a:pPr algn="just">
              <a:spcAft>
                <a:spcPts val="1000"/>
              </a:spcAft>
            </a:pPr>
            <a:r>
              <a:rPr lang="en-US" sz="2000" dirty="0">
                <a:solidFill>
                  <a:srgbClr val="000000"/>
                </a:solidFill>
                <a:latin typeface="Times New Roman" panose="02020603050405020304" pitchFamily="18" charset="0"/>
                <a:cs typeface="Times New Roman" panose="02020603050405020304" pitchFamily="18" charset="0"/>
              </a:rPr>
              <a:t>1) Consumer is a rational being in the sense that she </a:t>
            </a:r>
            <a:r>
              <a:rPr lang="en-US" sz="2000" dirty="0" err="1">
                <a:solidFill>
                  <a:srgbClr val="000000"/>
                </a:solidFill>
                <a:latin typeface="Times New Roman" panose="02020603050405020304" pitchFamily="18" charset="0"/>
                <a:cs typeface="Times New Roman" panose="02020603050405020304" pitchFamily="18" charset="0"/>
              </a:rPr>
              <a:t>maximises</a:t>
            </a:r>
            <a:r>
              <a:rPr lang="en-US" sz="2000" dirty="0">
                <a:solidFill>
                  <a:srgbClr val="000000"/>
                </a:solidFill>
                <a:latin typeface="Times New Roman" panose="02020603050405020304" pitchFamily="18" charset="0"/>
                <a:cs typeface="Times New Roman" panose="02020603050405020304" pitchFamily="18" charset="0"/>
              </a:rPr>
              <a:t> her satisfaction from consumption of a good, given her money income and prices of the goods.</a:t>
            </a:r>
            <a:endParaRPr lang="en-US" sz="2000" dirty="0">
              <a:latin typeface="Times New Roman" panose="02020603050405020304" pitchFamily="18" charset="0"/>
              <a:cs typeface="Times New Roman" panose="02020603050405020304" pitchFamily="18" charset="0"/>
            </a:endParaRPr>
          </a:p>
          <a:p>
            <a:pPr algn="just">
              <a:spcAft>
                <a:spcPts val="1000"/>
              </a:spcAft>
            </a:pPr>
            <a:r>
              <a:rPr lang="en-US" sz="2000" dirty="0">
                <a:solidFill>
                  <a:srgbClr val="000000"/>
                </a:solidFill>
                <a:latin typeface="Times New Roman" panose="02020603050405020304" pitchFamily="18" charset="0"/>
                <a:cs typeface="Times New Roman" panose="02020603050405020304" pitchFamily="18" charset="0"/>
              </a:rPr>
              <a:t>2) Utility is ordinal in nature. Consumer can rank her preferences for various goods.</a:t>
            </a:r>
            <a:endParaRPr lang="en-US" sz="2000" dirty="0">
              <a:latin typeface="Times New Roman" panose="02020603050405020304" pitchFamily="18" charset="0"/>
              <a:cs typeface="Times New Roman" panose="02020603050405020304" pitchFamily="18" charset="0"/>
            </a:endParaRPr>
          </a:p>
          <a:p>
            <a:pPr algn="just">
              <a:spcAft>
                <a:spcPts val="1000"/>
              </a:spcAft>
            </a:pPr>
            <a:r>
              <a:rPr lang="en-US" sz="2000" dirty="0">
                <a:solidFill>
                  <a:srgbClr val="000000"/>
                </a:solidFill>
                <a:latin typeface="Times New Roman" panose="02020603050405020304" pitchFamily="18" charset="0"/>
                <a:cs typeface="Times New Roman" panose="02020603050405020304" pitchFamily="18" charset="0"/>
              </a:rPr>
              <a:t>3) Consumer preferences are transitive and consistent. Transitivity implies that if consumer prefers commodity bundle A to commodity bundle B and commodity bundle B to commodity bundle C, then A is preferred to C.  Consistency implies that if consumer prefers A to B in one period, she can never prefer B to a in another period.</a:t>
            </a:r>
            <a:endParaRPr lang="en-US" sz="2000" dirty="0">
              <a:latin typeface="Times New Roman" panose="02020603050405020304" pitchFamily="18" charset="0"/>
              <a:cs typeface="Times New Roman" panose="02020603050405020304" pitchFamily="18" charset="0"/>
            </a:endParaRPr>
          </a:p>
          <a:p>
            <a:pPr algn="just">
              <a:spcAft>
                <a:spcPts val="1000"/>
              </a:spcAft>
            </a:pPr>
            <a:r>
              <a:rPr lang="en-US" sz="2000" dirty="0">
                <a:solidFill>
                  <a:srgbClr val="000000"/>
                </a:solidFill>
                <a:latin typeface="Times New Roman" panose="02020603050405020304" pitchFamily="18" charset="0"/>
                <a:cs typeface="Times New Roman" panose="02020603050405020304" pitchFamily="18" charset="0"/>
              </a:rPr>
              <a:t>4) Consumer preferences satisfy non-satiety axiom. This implies that more of a good is preferred to less of a good by the consumer.</a:t>
            </a:r>
            <a:endParaRPr lang="en-US" sz="2000" dirty="0">
              <a:latin typeface="Times New Roman" panose="02020603050405020304" pitchFamily="18" charset="0"/>
              <a:cs typeface="Times New Roman" panose="02020603050405020304" pitchFamily="18" charset="0"/>
            </a:endParaRPr>
          </a:p>
          <a:p>
            <a:pPr algn="just">
              <a:spcAft>
                <a:spcPts val="1000"/>
              </a:spcAft>
            </a:pPr>
            <a:r>
              <a:rPr lang="en-US" sz="2000" dirty="0">
                <a:solidFill>
                  <a:srgbClr val="000000"/>
                </a:solidFill>
                <a:latin typeface="Times New Roman" panose="02020603050405020304" pitchFamily="18" charset="0"/>
                <a:cs typeface="Times New Roman" panose="02020603050405020304" pitchFamily="18" charset="0"/>
              </a:rPr>
              <a:t>5) Diminishing marginal rate of substitution works. This implies that the rate at which one good is sacrificed for the other so that utility remains constant is diminishing in nature.</a:t>
            </a:r>
            <a:endParaRPr lang="en-US" sz="2000"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a:p>
            <a:br>
              <a:rPr lang="en-US" sz="2800" dirty="0"/>
            </a:br>
            <a:endParaRPr kumimoji="0" lang="en-US" altLang="en-US" sz="28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2840550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ED5373E-4216-7B07-9112-93DAFDE8790C}"/>
              </a:ext>
            </a:extLst>
          </p:cNvPr>
          <p:cNvSpPr txBox="1"/>
          <p:nvPr/>
        </p:nvSpPr>
        <p:spPr>
          <a:xfrm>
            <a:off x="400692" y="591234"/>
            <a:ext cx="10335802" cy="523220"/>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0000"/>
                </a:solidFill>
                <a:effectLst/>
                <a:latin typeface="Georgia" panose="02040502050405020303" pitchFamily="18" charset="0"/>
              </a:rPr>
              <a:t>The properties of indifference curv</a:t>
            </a:r>
            <a:r>
              <a:rPr lang="en-US" altLang="en-US" sz="2800" b="1" dirty="0">
                <a:solidFill>
                  <a:srgbClr val="FF0000"/>
                </a:solidFill>
                <a:latin typeface="Georgia" panose="02040502050405020303" pitchFamily="18" charset="0"/>
              </a:rPr>
              <a:t>e </a:t>
            </a:r>
            <a:r>
              <a:rPr kumimoji="0" lang="en-US" altLang="en-US" sz="2800" b="1" i="0" u="none" strike="noStrike" cap="none" normalizeH="0" baseline="0" dirty="0">
                <a:ln>
                  <a:noFill/>
                </a:ln>
                <a:solidFill>
                  <a:srgbClr val="FF0000"/>
                </a:solidFill>
                <a:effectLst/>
                <a:latin typeface="Georgia" panose="02040502050405020303" pitchFamily="18" charset="0"/>
              </a:rPr>
              <a:t>are the following:</a:t>
            </a:r>
            <a:endParaRPr lang="en-US" altLang="en-US" sz="2800" b="1" dirty="0">
              <a:solidFill>
                <a:srgbClr val="FF0000"/>
              </a:solidFill>
              <a:latin typeface="Georgia" panose="02040502050405020303" pitchFamily="18" charset="0"/>
            </a:endParaRPr>
          </a:p>
        </p:txBody>
      </p:sp>
      <p:sp>
        <p:nvSpPr>
          <p:cNvPr id="9" name="TextBox 8">
            <a:extLst>
              <a:ext uri="{FF2B5EF4-FFF2-40B4-BE49-F238E27FC236}">
                <a16:creationId xmlns:a16="http://schemas.microsoft.com/office/drawing/2014/main" id="{4010D7E0-9532-1621-AF33-5567B0EEA37E}"/>
              </a:ext>
            </a:extLst>
          </p:cNvPr>
          <p:cNvSpPr txBox="1"/>
          <p:nvPr/>
        </p:nvSpPr>
        <p:spPr>
          <a:xfrm>
            <a:off x="265813" y="1315601"/>
            <a:ext cx="11823405" cy="3057247"/>
          </a:xfrm>
          <a:prstGeom prst="rect">
            <a:avLst/>
          </a:prstGeom>
          <a:noFill/>
        </p:spPr>
        <p:txBody>
          <a:bodyPr wrap="square">
            <a:spAutoFit/>
          </a:bodyPr>
          <a:lstStyle/>
          <a:p>
            <a:pPr marR="146685" algn="just" rtl="0">
              <a:spcBef>
                <a:spcPts val="0"/>
              </a:spcBef>
              <a:spcAft>
                <a:spcPts val="1000"/>
              </a:spcAft>
            </a:pPr>
            <a:r>
              <a:rPr lang="en-US" sz="2000" b="0" i="0" u="none" strike="noStrike" dirty="0">
                <a:solidFill>
                  <a:srgbClr val="000000"/>
                </a:solidFill>
                <a:effectLst/>
                <a:latin typeface="Times New Roman" panose="02020603050405020304" pitchFamily="18" charset="0"/>
              </a:rPr>
              <a:t>1) An indifference curve is downward sloping. Along the indifference curve utility remains constant. So, if the consumer increases consumption of one good she has to decrease the consumption of the other good. Hence indifference curve is downward sloping.</a:t>
            </a:r>
            <a:endParaRPr lang="en-US" sz="2000" b="0" dirty="0">
              <a:effectLst/>
            </a:endParaRPr>
          </a:p>
          <a:p>
            <a:pPr marR="146685" algn="just" rtl="0">
              <a:spcBef>
                <a:spcPts val="0"/>
              </a:spcBef>
              <a:spcAft>
                <a:spcPts val="1000"/>
              </a:spcAft>
            </a:pPr>
            <a:r>
              <a:rPr lang="en-US" sz="2000" b="0" i="0" u="none" strike="noStrike" dirty="0">
                <a:solidFill>
                  <a:srgbClr val="000000"/>
                </a:solidFill>
                <a:effectLst/>
                <a:latin typeface="Times New Roman" panose="02020603050405020304" pitchFamily="18" charset="0"/>
              </a:rPr>
              <a:t>2) An indifference curve is convex to the origin. The indifference curve is convex to the origin because of diminishing MRS (Marginal rate of substitution). It is the rate at which one good must be substituted for the other, keeping utility constant. It may also be termed the slope of indifference curve and is given by –</a:t>
            </a:r>
            <a:r>
              <a:rPr lang="en-US" sz="2000" b="0" i="0" u="none" strike="noStrike" dirty="0" err="1">
                <a:solidFill>
                  <a:srgbClr val="000000"/>
                </a:solidFill>
                <a:effectLst/>
                <a:latin typeface="Times New Roman" panose="02020603050405020304" pitchFamily="18" charset="0"/>
              </a:rPr>
              <a:t>dy</a:t>
            </a:r>
            <a:r>
              <a:rPr lang="en-US" sz="2000" b="0" i="0" u="none" strike="noStrike" dirty="0">
                <a:solidFill>
                  <a:srgbClr val="000000"/>
                </a:solidFill>
                <a:effectLst/>
                <a:latin typeface="Times New Roman" panose="02020603050405020304" pitchFamily="18" charset="0"/>
              </a:rPr>
              <a:t>/dx. The absolute value of the slope of the indifference curve is the MRS. </a:t>
            </a:r>
            <a:endParaRPr lang="en-US" sz="2000" b="0" dirty="0">
              <a:effectLst/>
            </a:endParaRPr>
          </a:p>
          <a:p>
            <a:br>
              <a:rPr lang="en-US" dirty="0"/>
            </a:br>
            <a:endParaRPr lang="en-IN" dirty="0"/>
          </a:p>
        </p:txBody>
      </p:sp>
      <p:pic>
        <p:nvPicPr>
          <p:cNvPr id="1028" name="Picture 4">
            <a:extLst>
              <a:ext uri="{FF2B5EF4-FFF2-40B4-BE49-F238E27FC236}">
                <a16:creationId xmlns:a16="http://schemas.microsoft.com/office/drawing/2014/main" id="{CC896514-859A-05CB-FFEC-DB24C52F04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6847" y="3560091"/>
            <a:ext cx="5146159" cy="3095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9307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179A89A4-3C95-75ED-B538-EEDB4DFD17A1}"/>
              </a:ext>
            </a:extLst>
          </p:cNvPr>
          <p:cNvSpPr>
            <a:spLocks noChangeArrowheads="1"/>
          </p:cNvSpPr>
          <p:nvPr/>
        </p:nvSpPr>
        <p:spPr bwMode="auto">
          <a:xfrm>
            <a:off x="339048" y="3701656"/>
            <a:ext cx="11537878" cy="8617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br>
              <a:rPr kumimoji="0" lang="en-US" altLang="en-US" sz="2800" b="0" i="0" u="none" strike="noStrike" cap="none" normalizeH="0" baseline="0" dirty="0">
                <a:ln>
                  <a:noFill/>
                </a:ln>
                <a:solidFill>
                  <a:srgbClr val="000000"/>
                </a:solidFill>
                <a:effectLst/>
                <a:cs typeface="Arial" panose="020B0604020202020204" pitchFamily="34" charset="0"/>
                <a:hlinkClick r:id="rId2" tooltip="Born between 1956 to 1996? You can earn a potential second income with companies like Amazon CFDs!"/>
              </a:rPr>
            </a:br>
            <a:endParaRPr kumimoji="0" lang="en-US" altLang="en-US" sz="2800" b="0" i="0" u="none" strike="noStrike" cap="none" normalizeH="0" baseline="0" dirty="0">
              <a:ln>
                <a:noFill/>
              </a:ln>
              <a:solidFill>
                <a:schemeClr val="tx1"/>
              </a:solidFill>
              <a:effectLst/>
              <a:cs typeface="Arial" panose="020B0604020202020204" pitchFamily="34" charset="0"/>
            </a:endParaRPr>
          </a:p>
        </p:txBody>
      </p:sp>
      <p:sp>
        <p:nvSpPr>
          <p:cNvPr id="3" name="TextBox 2">
            <a:extLst>
              <a:ext uri="{FF2B5EF4-FFF2-40B4-BE49-F238E27FC236}">
                <a16:creationId xmlns:a16="http://schemas.microsoft.com/office/drawing/2014/main" id="{390827BE-AEC8-29B0-1743-84B826E13E25}"/>
              </a:ext>
            </a:extLst>
          </p:cNvPr>
          <p:cNvSpPr txBox="1"/>
          <p:nvPr/>
        </p:nvSpPr>
        <p:spPr>
          <a:xfrm>
            <a:off x="400692" y="1222625"/>
            <a:ext cx="8489023" cy="400110"/>
          </a:xfrm>
          <a:prstGeom prst="rect">
            <a:avLst/>
          </a:prstGeom>
          <a:noFill/>
        </p:spPr>
        <p:txBody>
          <a:bodyPr wrap="square">
            <a:spAutoFit/>
          </a:bodyPr>
          <a:lstStyle/>
          <a:p>
            <a:r>
              <a:rPr lang="en-US" sz="2000" b="0" i="0" u="none" strike="noStrike" dirty="0">
                <a:solidFill>
                  <a:srgbClr val="000000"/>
                </a:solidFill>
                <a:effectLst/>
                <a:latin typeface="Times New Roman" panose="02020603050405020304" pitchFamily="18" charset="0"/>
              </a:rPr>
              <a:t>3) Two indifference curves can never cut or touch each other.</a:t>
            </a:r>
            <a:r>
              <a:rPr lang="en-US" sz="2000" b="0" i="0" u="none" strike="noStrike" dirty="0">
                <a:solidFill>
                  <a:srgbClr val="424142"/>
                </a:solidFill>
                <a:effectLst/>
                <a:latin typeface="Georgia" panose="02040502050405020303" pitchFamily="18" charset="0"/>
              </a:rPr>
              <a:t> </a:t>
            </a:r>
            <a:endParaRPr lang="en-IN" sz="2000" dirty="0"/>
          </a:p>
        </p:txBody>
      </p:sp>
      <p:sp>
        <p:nvSpPr>
          <p:cNvPr id="4" name="TextBox 3">
            <a:extLst>
              <a:ext uri="{FF2B5EF4-FFF2-40B4-BE49-F238E27FC236}">
                <a16:creationId xmlns:a16="http://schemas.microsoft.com/office/drawing/2014/main" id="{3FF9184D-8F8A-E731-4407-A10B9A7ED754}"/>
              </a:ext>
            </a:extLst>
          </p:cNvPr>
          <p:cNvSpPr txBox="1"/>
          <p:nvPr/>
        </p:nvSpPr>
        <p:spPr>
          <a:xfrm>
            <a:off x="400692" y="591234"/>
            <a:ext cx="10335802" cy="523220"/>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FF0000"/>
                </a:solidFill>
                <a:effectLst/>
                <a:latin typeface="Georgia" panose="02040502050405020303" pitchFamily="18" charset="0"/>
              </a:rPr>
              <a:t>The properties of indifference curv</a:t>
            </a:r>
            <a:r>
              <a:rPr lang="en-US" altLang="en-US" sz="2800" b="1" dirty="0">
                <a:solidFill>
                  <a:srgbClr val="FF0000"/>
                </a:solidFill>
                <a:latin typeface="Georgia" panose="02040502050405020303" pitchFamily="18" charset="0"/>
              </a:rPr>
              <a:t>e (</a:t>
            </a:r>
            <a:r>
              <a:rPr kumimoji="0" lang="en-US" altLang="en-US" sz="2800" b="1" i="0" u="none" strike="noStrike" cap="none" normalizeH="0" baseline="0" dirty="0">
                <a:ln>
                  <a:noFill/>
                </a:ln>
                <a:solidFill>
                  <a:srgbClr val="FF0000"/>
                </a:solidFill>
                <a:effectLst/>
                <a:latin typeface="Georgia" panose="02040502050405020303" pitchFamily="18" charset="0"/>
                <a:sym typeface="Wingdings" panose="05000000000000000000" pitchFamily="2" charset="2"/>
              </a:rPr>
              <a:t>contd.)</a:t>
            </a:r>
            <a:endParaRPr lang="en-US" altLang="en-US" sz="2800" b="1" dirty="0">
              <a:solidFill>
                <a:srgbClr val="FF0000"/>
              </a:solidFill>
              <a:latin typeface="Georgia" panose="02040502050405020303" pitchFamily="18" charset="0"/>
            </a:endParaRPr>
          </a:p>
        </p:txBody>
      </p:sp>
      <p:pic>
        <p:nvPicPr>
          <p:cNvPr id="2050" name="Picture 2">
            <a:extLst>
              <a:ext uri="{FF2B5EF4-FFF2-40B4-BE49-F238E27FC236}">
                <a16:creationId xmlns:a16="http://schemas.microsoft.com/office/drawing/2014/main" id="{7E7580CA-03AB-E44C-E8C8-67E9DB1FB4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8203" y="1267032"/>
            <a:ext cx="3679433" cy="228204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36CB671C-9E38-E6B8-DE5F-06048A401FD7}"/>
              </a:ext>
            </a:extLst>
          </p:cNvPr>
          <p:cNvSpPr txBox="1"/>
          <p:nvPr/>
        </p:nvSpPr>
        <p:spPr>
          <a:xfrm>
            <a:off x="500865" y="3902160"/>
            <a:ext cx="6097712" cy="400110"/>
          </a:xfrm>
          <a:prstGeom prst="rect">
            <a:avLst/>
          </a:prstGeom>
          <a:noFill/>
        </p:spPr>
        <p:txBody>
          <a:bodyPr wrap="square">
            <a:spAutoFit/>
          </a:bodyPr>
          <a:lstStyle/>
          <a:p>
            <a:r>
              <a:rPr lang="en-US" sz="2000" b="0" i="0" u="none" strike="noStrike" dirty="0">
                <a:solidFill>
                  <a:srgbClr val="000000"/>
                </a:solidFill>
                <a:effectLst/>
                <a:latin typeface="Times New Roman" panose="02020603050405020304" pitchFamily="18" charset="0"/>
              </a:rPr>
              <a:t>4) Higher indifference curve shows higher utility.</a:t>
            </a:r>
            <a:endParaRPr lang="en-IN" sz="2000" dirty="0"/>
          </a:p>
        </p:txBody>
      </p:sp>
      <p:pic>
        <p:nvPicPr>
          <p:cNvPr id="2052" name="Picture 4">
            <a:extLst>
              <a:ext uri="{FF2B5EF4-FFF2-40B4-BE49-F238E27FC236}">
                <a16:creationId xmlns:a16="http://schemas.microsoft.com/office/drawing/2014/main" id="{08057FAF-EAA3-D07D-E6D9-350FDC33A8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69269" y="3549078"/>
            <a:ext cx="4467225"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134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1A4009-59F4-1316-73FE-620E4F1372D2}"/>
              </a:ext>
            </a:extLst>
          </p:cNvPr>
          <p:cNvSpPr txBox="1"/>
          <p:nvPr/>
        </p:nvSpPr>
        <p:spPr>
          <a:xfrm>
            <a:off x="4388488" y="3019811"/>
            <a:ext cx="2616998" cy="584775"/>
          </a:xfrm>
          <a:prstGeom prst="rect">
            <a:avLst/>
          </a:prstGeom>
          <a:noFill/>
        </p:spPr>
        <p:txBody>
          <a:bodyPr wrap="square" rtlCol="0">
            <a:spAutoFit/>
          </a:bodyPr>
          <a:lstStyle/>
          <a:p>
            <a:r>
              <a:rPr lang="en-US" sz="3200" b="1" i="1" dirty="0">
                <a:latin typeface="Arial" panose="020B0604020202020204" pitchFamily="34" charset="0"/>
                <a:cs typeface="Arial" panose="020B0604020202020204" pitchFamily="34" charset="0"/>
              </a:rPr>
              <a:t>THANK YOU</a:t>
            </a:r>
            <a:endParaRPr lang="en-IN"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9873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438</Words>
  <Application>Microsoft Office PowerPoint</Application>
  <PresentationFormat>Widescreen</PresentationFormat>
  <Paragraphs>34</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Black</vt:lpstr>
      <vt:lpstr>Calibri</vt:lpstr>
      <vt:lpstr>Calibri Light</vt:lpstr>
      <vt:lpstr>Georgia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4</cp:revision>
  <dcterms:created xsi:type="dcterms:W3CDTF">2023-01-07T18:32:01Z</dcterms:created>
  <dcterms:modified xsi:type="dcterms:W3CDTF">2023-01-08T05:47:25Z</dcterms:modified>
</cp:coreProperties>
</file>